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8" r:id="rId2"/>
    <p:sldId id="259" r:id="rId3"/>
    <p:sldId id="257" r:id="rId4"/>
    <p:sldId id="264" r:id="rId5"/>
    <p:sldId id="256" r:id="rId6"/>
    <p:sldId id="265" r:id="rId7"/>
    <p:sldId id="260" r:id="rId8"/>
    <p:sldId id="261" r:id="rId9"/>
    <p:sldId id="262" r:id="rId10"/>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sp>
        <p:nvSpPr>
          <p:cNvPr id="10" name="Rätvinklig triangel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ubrik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sv-SE" smtClean="0"/>
              <a:t>Klicka här för att ändra format</a:t>
            </a:r>
            <a:endParaRPr kumimoji="0" lang="en-US"/>
          </a:p>
        </p:txBody>
      </p:sp>
      <p:sp>
        <p:nvSpPr>
          <p:cNvPr id="17" name="Underrubrik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sv-SE" smtClean="0"/>
              <a:t>Klicka här för att ändra format på underrubrik i bakgrunden</a:t>
            </a:r>
            <a:endParaRPr kumimoji="0" lang="en-US"/>
          </a:p>
        </p:txBody>
      </p:sp>
      <p:grpSp>
        <p:nvGrpSpPr>
          <p:cNvPr id="2" name="Grupp 1"/>
          <p:cNvGrpSpPr/>
          <p:nvPr/>
        </p:nvGrpSpPr>
        <p:grpSpPr>
          <a:xfrm>
            <a:off x="-3765" y="4953000"/>
            <a:ext cx="9147765" cy="1912088"/>
            <a:chOff x="-3765" y="4832896"/>
            <a:chExt cx="9147765" cy="2032192"/>
          </a:xfrm>
        </p:grpSpPr>
        <p:sp>
          <p:nvSpPr>
            <p:cNvPr id="7" name="Frihandsfigur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ihandsfigur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ihandsfigur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Rak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Platshållare för datum 29"/>
          <p:cNvSpPr>
            <a:spLocks noGrp="1"/>
          </p:cNvSpPr>
          <p:nvPr>
            <p:ph type="dt" sz="half" idx="10"/>
          </p:nvPr>
        </p:nvSpPr>
        <p:spPr/>
        <p:txBody>
          <a:bodyPr/>
          <a:lstStyle>
            <a:lvl1pPr>
              <a:defRPr>
                <a:solidFill>
                  <a:srgbClr val="FFFFFF"/>
                </a:solidFill>
              </a:defRPr>
            </a:lvl1pPr>
            <a:extLst/>
          </a:lstStyle>
          <a:p>
            <a:fld id="{ECFADB94-3345-47B8-96D9-FFD07D62752B}" type="datetimeFigureOut">
              <a:rPr lang="sv-SE" smtClean="0"/>
              <a:t>2011-10-25</a:t>
            </a:fld>
            <a:endParaRPr lang="sv-SE"/>
          </a:p>
        </p:txBody>
      </p:sp>
      <p:sp>
        <p:nvSpPr>
          <p:cNvPr id="19" name="Platshållare för sidfot 18"/>
          <p:cNvSpPr>
            <a:spLocks noGrp="1"/>
          </p:cNvSpPr>
          <p:nvPr>
            <p:ph type="ftr" sz="quarter" idx="11"/>
          </p:nvPr>
        </p:nvSpPr>
        <p:spPr/>
        <p:txBody>
          <a:bodyPr/>
          <a:lstStyle>
            <a:lvl1pPr>
              <a:defRPr>
                <a:solidFill>
                  <a:schemeClr val="accent1">
                    <a:tint val="20000"/>
                  </a:schemeClr>
                </a:solidFill>
              </a:defRPr>
            </a:lvl1pPr>
            <a:extLst/>
          </a:lstStyle>
          <a:p>
            <a:endParaRPr lang="sv-SE"/>
          </a:p>
        </p:txBody>
      </p:sp>
      <p:sp>
        <p:nvSpPr>
          <p:cNvPr id="27" name="Platshållare för bildnummer 26"/>
          <p:cNvSpPr>
            <a:spLocks noGrp="1"/>
          </p:cNvSpPr>
          <p:nvPr>
            <p:ph type="sldNum" sz="quarter" idx="12"/>
          </p:nvPr>
        </p:nvSpPr>
        <p:spPr/>
        <p:txBody>
          <a:bodyPr/>
          <a:lstStyle>
            <a:lvl1pPr>
              <a:defRPr>
                <a:solidFill>
                  <a:srgbClr val="FFFFFF"/>
                </a:solidFill>
              </a:defRPr>
            </a:lvl1pPr>
            <a:extLst/>
          </a:lstStyle>
          <a:p>
            <a:fld id="{8AFD35A7-FE47-4692-ABAE-620606C2036A}" type="slidenum">
              <a:rPr lang="sv-SE" smtClean="0"/>
              <a:t>‹#›</a:t>
            </a:fld>
            <a:endParaRPr lang="sv-S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extLst/>
          </a:lstStyle>
          <a:p>
            <a:r>
              <a:rPr kumimoji="0" lang="sv-SE" smtClean="0"/>
              <a:t>Klicka här för att ändra format</a:t>
            </a:r>
            <a:endParaRPr kumimoji="0" lang="en-US"/>
          </a:p>
        </p:txBody>
      </p:sp>
      <p:sp>
        <p:nvSpPr>
          <p:cNvPr id="3" name="Platshållare för lodrät text 2"/>
          <p:cNvSpPr>
            <a:spLocks noGrp="1"/>
          </p:cNvSpPr>
          <p:nvPr>
            <p:ph type="body" orient="vert" idx="1"/>
          </p:nvPr>
        </p:nvSpPr>
        <p:spPr>
          <a:xfrm>
            <a:off x="457200" y="1481329"/>
            <a:ext cx="8229600" cy="4386071"/>
          </a:xfrm>
        </p:spPr>
        <p:txBody>
          <a:bodyPr vert="eaVert"/>
          <a:lstStyle>
            <a:extLst/>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4" name="Platshållare för datum 3"/>
          <p:cNvSpPr>
            <a:spLocks noGrp="1"/>
          </p:cNvSpPr>
          <p:nvPr>
            <p:ph type="dt" sz="half" idx="10"/>
          </p:nvPr>
        </p:nvSpPr>
        <p:spPr/>
        <p:txBody>
          <a:bodyPr/>
          <a:lstStyle>
            <a:extLst/>
          </a:lstStyle>
          <a:p>
            <a:fld id="{ECFADB94-3345-47B8-96D9-FFD07D62752B}" type="datetimeFigureOut">
              <a:rPr lang="sv-SE" smtClean="0"/>
              <a:t>2011-10-25</a:t>
            </a:fld>
            <a:endParaRPr lang="sv-SE"/>
          </a:p>
        </p:txBody>
      </p:sp>
      <p:sp>
        <p:nvSpPr>
          <p:cNvPr id="5" name="Platshållare för sidfot 4"/>
          <p:cNvSpPr>
            <a:spLocks noGrp="1"/>
          </p:cNvSpPr>
          <p:nvPr>
            <p:ph type="ftr" sz="quarter" idx="11"/>
          </p:nvPr>
        </p:nvSpPr>
        <p:spPr/>
        <p:txBody>
          <a:bodyPr/>
          <a:lstStyle>
            <a:extLst/>
          </a:lstStyle>
          <a:p>
            <a:endParaRPr lang="sv-SE"/>
          </a:p>
        </p:txBody>
      </p:sp>
      <p:sp>
        <p:nvSpPr>
          <p:cNvPr id="6" name="Platshållare för bildnummer 5"/>
          <p:cNvSpPr>
            <a:spLocks noGrp="1"/>
          </p:cNvSpPr>
          <p:nvPr>
            <p:ph type="sldNum" sz="quarter" idx="12"/>
          </p:nvPr>
        </p:nvSpPr>
        <p:spPr/>
        <p:txBody>
          <a:bodyPr/>
          <a:lstStyle>
            <a:extLst/>
          </a:lstStyle>
          <a:p>
            <a:fld id="{8AFD35A7-FE47-4692-ABAE-620606C2036A}" type="slidenum">
              <a:rPr lang="sv-SE" smtClean="0"/>
              <a:t>‹#›</a:t>
            </a:fld>
            <a:endParaRPr lang="sv-S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844013" y="274640"/>
            <a:ext cx="1777470" cy="5592761"/>
          </a:xfrm>
        </p:spPr>
        <p:txBody>
          <a:bodyPr vert="eaVert"/>
          <a:lstStyle>
            <a:extLst/>
          </a:lstStyle>
          <a:p>
            <a:r>
              <a:rPr kumimoji="0" lang="sv-SE" smtClean="0"/>
              <a:t>Klicka här för att ändra format</a:t>
            </a:r>
            <a:endParaRPr kumimoji="0" lang="en-US"/>
          </a:p>
        </p:txBody>
      </p:sp>
      <p:sp>
        <p:nvSpPr>
          <p:cNvPr id="3" name="Platshållare för lodrät text 2"/>
          <p:cNvSpPr>
            <a:spLocks noGrp="1"/>
          </p:cNvSpPr>
          <p:nvPr>
            <p:ph type="body" orient="vert" idx="1"/>
          </p:nvPr>
        </p:nvSpPr>
        <p:spPr>
          <a:xfrm>
            <a:off x="457200" y="274641"/>
            <a:ext cx="6324600" cy="5592760"/>
          </a:xfrm>
        </p:spPr>
        <p:txBody>
          <a:bodyPr vert="eaVert"/>
          <a:lstStyle>
            <a:extLst/>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4" name="Platshållare för datum 3"/>
          <p:cNvSpPr>
            <a:spLocks noGrp="1"/>
          </p:cNvSpPr>
          <p:nvPr>
            <p:ph type="dt" sz="half" idx="10"/>
          </p:nvPr>
        </p:nvSpPr>
        <p:spPr/>
        <p:txBody>
          <a:bodyPr/>
          <a:lstStyle>
            <a:extLst/>
          </a:lstStyle>
          <a:p>
            <a:fld id="{ECFADB94-3345-47B8-96D9-FFD07D62752B}" type="datetimeFigureOut">
              <a:rPr lang="sv-SE" smtClean="0"/>
              <a:t>2011-10-25</a:t>
            </a:fld>
            <a:endParaRPr lang="sv-SE"/>
          </a:p>
        </p:txBody>
      </p:sp>
      <p:sp>
        <p:nvSpPr>
          <p:cNvPr id="5" name="Platshållare för sidfot 4"/>
          <p:cNvSpPr>
            <a:spLocks noGrp="1"/>
          </p:cNvSpPr>
          <p:nvPr>
            <p:ph type="ftr" sz="quarter" idx="11"/>
          </p:nvPr>
        </p:nvSpPr>
        <p:spPr/>
        <p:txBody>
          <a:bodyPr/>
          <a:lstStyle>
            <a:extLst/>
          </a:lstStyle>
          <a:p>
            <a:endParaRPr lang="sv-SE"/>
          </a:p>
        </p:txBody>
      </p:sp>
      <p:sp>
        <p:nvSpPr>
          <p:cNvPr id="6" name="Platshållare för bildnummer 5"/>
          <p:cNvSpPr>
            <a:spLocks noGrp="1"/>
          </p:cNvSpPr>
          <p:nvPr>
            <p:ph type="sldNum" sz="quarter" idx="12"/>
          </p:nvPr>
        </p:nvSpPr>
        <p:spPr/>
        <p:txBody>
          <a:bodyPr/>
          <a:lstStyle>
            <a:extLst/>
          </a:lstStyle>
          <a:p>
            <a:fld id="{8AFD35A7-FE47-4692-ABAE-620606C2036A}" type="slidenum">
              <a:rPr lang="sv-SE" smtClean="0"/>
              <a:t>‹#›</a:t>
            </a:fld>
            <a:endParaRPr lang="sv-S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3" name="Platshållare för innehåll 2"/>
          <p:cNvSpPr>
            <a:spLocks noGrp="1"/>
          </p:cNvSpPr>
          <p:nvPr>
            <p:ph idx="1"/>
          </p:nvPr>
        </p:nvSpPr>
        <p:spPr/>
        <p:txBody>
          <a:bodyPr/>
          <a:lstStyle>
            <a:extLst/>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4" name="Platshållare för datum 3"/>
          <p:cNvSpPr>
            <a:spLocks noGrp="1"/>
          </p:cNvSpPr>
          <p:nvPr>
            <p:ph type="dt" sz="half" idx="10"/>
          </p:nvPr>
        </p:nvSpPr>
        <p:spPr/>
        <p:txBody>
          <a:bodyPr/>
          <a:lstStyle>
            <a:extLst/>
          </a:lstStyle>
          <a:p>
            <a:fld id="{ECFADB94-3345-47B8-96D9-FFD07D62752B}" type="datetimeFigureOut">
              <a:rPr lang="sv-SE" smtClean="0"/>
              <a:t>2011-10-25</a:t>
            </a:fld>
            <a:endParaRPr lang="sv-SE"/>
          </a:p>
        </p:txBody>
      </p:sp>
      <p:sp>
        <p:nvSpPr>
          <p:cNvPr id="5" name="Platshållare för sidfot 4"/>
          <p:cNvSpPr>
            <a:spLocks noGrp="1"/>
          </p:cNvSpPr>
          <p:nvPr>
            <p:ph type="ftr" sz="quarter" idx="11"/>
          </p:nvPr>
        </p:nvSpPr>
        <p:spPr/>
        <p:txBody>
          <a:bodyPr/>
          <a:lstStyle>
            <a:extLst/>
          </a:lstStyle>
          <a:p>
            <a:endParaRPr lang="sv-SE"/>
          </a:p>
        </p:txBody>
      </p:sp>
      <p:sp>
        <p:nvSpPr>
          <p:cNvPr id="6" name="Platshållare för bildnummer 5"/>
          <p:cNvSpPr>
            <a:spLocks noGrp="1"/>
          </p:cNvSpPr>
          <p:nvPr>
            <p:ph type="sldNum" sz="quarter" idx="12"/>
          </p:nvPr>
        </p:nvSpPr>
        <p:spPr/>
        <p:txBody>
          <a:bodyPr/>
          <a:lstStyle>
            <a:extLst/>
          </a:lstStyle>
          <a:p>
            <a:fld id="{8AFD35A7-FE47-4692-ABAE-620606C2036A}" type="slidenum">
              <a:rPr lang="sv-SE" smtClean="0"/>
              <a:t>‹#›</a:t>
            </a:fld>
            <a:endParaRPr lang="sv-SE"/>
          </a:p>
        </p:txBody>
      </p:sp>
      <p:sp>
        <p:nvSpPr>
          <p:cNvPr id="7" name="Rubrik 6"/>
          <p:cNvSpPr>
            <a:spLocks noGrp="1"/>
          </p:cNvSpPr>
          <p:nvPr>
            <p:ph type="title"/>
          </p:nvPr>
        </p:nvSpPr>
        <p:spPr/>
        <p:txBody>
          <a:bodyPr rtlCol="0"/>
          <a:lstStyle>
            <a:extLst/>
          </a:lstStyle>
          <a:p>
            <a:r>
              <a:rPr kumimoji="0" lang="sv-SE" smtClean="0"/>
              <a:t>Klicka här för att ändra format</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bg>
      <p:bgRef idx="1002">
        <a:schemeClr val="bg1"/>
      </p:bgRef>
    </p:bg>
    <p:spTree>
      <p:nvGrpSpPr>
        <p:cNvPr id="1" name=""/>
        <p:cNvGrpSpPr/>
        <p:nvPr/>
      </p:nvGrpSpPr>
      <p:grpSpPr>
        <a:xfrm>
          <a:off x="0" y="0"/>
          <a:ext cx="0" cy="0"/>
          <a:chOff x="0" y="0"/>
          <a:chExt cx="0" cy="0"/>
        </a:xfrm>
      </p:grpSpPr>
      <p:sp>
        <p:nvSpPr>
          <p:cNvPr id="2" name="Rubrik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sv-SE" smtClean="0"/>
              <a:t>Klicka här för att ändra format</a:t>
            </a:r>
            <a:endParaRPr kumimoji="0" lang="en-US"/>
          </a:p>
        </p:txBody>
      </p:sp>
      <p:sp>
        <p:nvSpPr>
          <p:cNvPr id="3" name="Platshållare för text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sv-SE" smtClean="0"/>
              <a:t>Klicka här för att ändra format på bakgrundstexten</a:t>
            </a:r>
          </a:p>
        </p:txBody>
      </p:sp>
      <p:sp>
        <p:nvSpPr>
          <p:cNvPr id="4" name="Platshållare för datum 3"/>
          <p:cNvSpPr>
            <a:spLocks noGrp="1"/>
          </p:cNvSpPr>
          <p:nvPr>
            <p:ph type="dt" sz="half" idx="10"/>
          </p:nvPr>
        </p:nvSpPr>
        <p:spPr/>
        <p:txBody>
          <a:bodyPr/>
          <a:lstStyle>
            <a:extLst/>
          </a:lstStyle>
          <a:p>
            <a:fld id="{ECFADB94-3345-47B8-96D9-FFD07D62752B}" type="datetimeFigureOut">
              <a:rPr lang="sv-SE" smtClean="0"/>
              <a:t>2011-10-25</a:t>
            </a:fld>
            <a:endParaRPr lang="sv-SE"/>
          </a:p>
        </p:txBody>
      </p:sp>
      <p:sp>
        <p:nvSpPr>
          <p:cNvPr id="5" name="Platshållare för sidfot 4"/>
          <p:cNvSpPr>
            <a:spLocks noGrp="1"/>
          </p:cNvSpPr>
          <p:nvPr>
            <p:ph type="ftr" sz="quarter" idx="11"/>
          </p:nvPr>
        </p:nvSpPr>
        <p:spPr/>
        <p:txBody>
          <a:bodyPr/>
          <a:lstStyle>
            <a:extLst/>
          </a:lstStyle>
          <a:p>
            <a:endParaRPr lang="sv-SE"/>
          </a:p>
        </p:txBody>
      </p:sp>
      <p:sp>
        <p:nvSpPr>
          <p:cNvPr id="6" name="Platshållare för bildnummer 5"/>
          <p:cNvSpPr>
            <a:spLocks noGrp="1"/>
          </p:cNvSpPr>
          <p:nvPr>
            <p:ph type="sldNum" sz="quarter" idx="12"/>
          </p:nvPr>
        </p:nvSpPr>
        <p:spPr/>
        <p:txBody>
          <a:bodyPr/>
          <a:lstStyle>
            <a:extLst/>
          </a:lstStyle>
          <a:p>
            <a:fld id="{8AFD35A7-FE47-4692-ABAE-620606C2036A}" type="slidenum">
              <a:rPr lang="sv-SE" smtClean="0"/>
              <a:t>‹#›</a:t>
            </a:fld>
            <a:endParaRPr lang="sv-SE"/>
          </a:p>
        </p:txBody>
      </p:sp>
      <p:sp>
        <p:nvSpPr>
          <p:cNvPr id="7" name="V-form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V-form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bg>
      <p:bgRef idx="1002">
        <a:schemeClr val="bg1"/>
      </p:bgRef>
    </p:bg>
    <p:spTree>
      <p:nvGrpSpPr>
        <p:cNvPr id="1" name=""/>
        <p:cNvGrpSpPr/>
        <p:nvPr/>
      </p:nvGrpSpPr>
      <p:grpSpPr>
        <a:xfrm>
          <a:off x="0" y="0"/>
          <a:ext cx="0" cy="0"/>
          <a:chOff x="0" y="0"/>
          <a:chExt cx="0" cy="0"/>
        </a:xfrm>
      </p:grpSpPr>
      <p:sp>
        <p:nvSpPr>
          <p:cNvPr id="3" name="Platshållare för innehåll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4" name="Platshållare för innehåll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5" name="Platshållare för datum 4"/>
          <p:cNvSpPr>
            <a:spLocks noGrp="1"/>
          </p:cNvSpPr>
          <p:nvPr>
            <p:ph type="dt" sz="half" idx="10"/>
          </p:nvPr>
        </p:nvSpPr>
        <p:spPr/>
        <p:txBody>
          <a:bodyPr/>
          <a:lstStyle>
            <a:extLst/>
          </a:lstStyle>
          <a:p>
            <a:fld id="{ECFADB94-3345-47B8-96D9-FFD07D62752B}" type="datetimeFigureOut">
              <a:rPr lang="sv-SE" smtClean="0"/>
              <a:t>2011-10-25</a:t>
            </a:fld>
            <a:endParaRPr lang="sv-SE"/>
          </a:p>
        </p:txBody>
      </p:sp>
      <p:sp>
        <p:nvSpPr>
          <p:cNvPr id="6" name="Platshållare för sidfot 5"/>
          <p:cNvSpPr>
            <a:spLocks noGrp="1"/>
          </p:cNvSpPr>
          <p:nvPr>
            <p:ph type="ftr" sz="quarter" idx="11"/>
          </p:nvPr>
        </p:nvSpPr>
        <p:spPr/>
        <p:txBody>
          <a:bodyPr/>
          <a:lstStyle>
            <a:extLst/>
          </a:lstStyle>
          <a:p>
            <a:endParaRPr lang="sv-SE"/>
          </a:p>
        </p:txBody>
      </p:sp>
      <p:sp>
        <p:nvSpPr>
          <p:cNvPr id="7" name="Platshållare för bildnummer 6"/>
          <p:cNvSpPr>
            <a:spLocks noGrp="1"/>
          </p:cNvSpPr>
          <p:nvPr>
            <p:ph type="sldNum" sz="quarter" idx="12"/>
          </p:nvPr>
        </p:nvSpPr>
        <p:spPr/>
        <p:txBody>
          <a:bodyPr/>
          <a:lstStyle>
            <a:extLst/>
          </a:lstStyle>
          <a:p>
            <a:fld id="{8AFD35A7-FE47-4692-ABAE-620606C2036A}" type="slidenum">
              <a:rPr lang="sv-SE" smtClean="0"/>
              <a:t>‹#›</a:t>
            </a:fld>
            <a:endParaRPr lang="sv-SE"/>
          </a:p>
        </p:txBody>
      </p:sp>
      <p:sp>
        <p:nvSpPr>
          <p:cNvPr id="8" name="Rubrik 7"/>
          <p:cNvSpPr>
            <a:spLocks noGrp="1"/>
          </p:cNvSpPr>
          <p:nvPr>
            <p:ph type="title"/>
          </p:nvPr>
        </p:nvSpPr>
        <p:spPr/>
        <p:txBody>
          <a:bodyPr rtlCol="0"/>
          <a:lstStyle>
            <a:extLst/>
          </a:lstStyle>
          <a:p>
            <a:r>
              <a:rPr kumimoji="0" lang="sv-SE" smtClean="0"/>
              <a:t>Klicka här för att ändra format</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Jämförelse">
    <p:bg>
      <p:bgRef idx="1003">
        <a:schemeClr val="bg1"/>
      </p:bgRef>
    </p:bg>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8229600" cy="1143000"/>
          </a:xfrm>
        </p:spPr>
        <p:txBody>
          <a:bodyPr anchor="ctr"/>
          <a:lstStyle>
            <a:lvl1pPr>
              <a:defRPr/>
            </a:lvl1pPr>
            <a:extLst/>
          </a:lstStyle>
          <a:p>
            <a:r>
              <a:rPr kumimoji="0" lang="sv-SE" smtClean="0"/>
              <a:t>Klicka här för att ändra format</a:t>
            </a:r>
            <a:endParaRPr kumimoji="0" lang="en-US"/>
          </a:p>
        </p:txBody>
      </p:sp>
      <p:sp>
        <p:nvSpPr>
          <p:cNvPr id="3" name="Platshållare för text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sv-SE" smtClean="0"/>
              <a:t>Klicka här för att ändra format på bakgrundstexten</a:t>
            </a:r>
          </a:p>
        </p:txBody>
      </p:sp>
      <p:sp>
        <p:nvSpPr>
          <p:cNvPr id="4" name="Platshållare för text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sv-SE" smtClean="0"/>
              <a:t>Klicka här för att ändra format på bakgrundstexten</a:t>
            </a:r>
          </a:p>
        </p:txBody>
      </p:sp>
      <p:sp>
        <p:nvSpPr>
          <p:cNvPr id="5" name="Platshållare för innehåll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6" name="Platshållare för innehåll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7" name="Platshållare för datum 6"/>
          <p:cNvSpPr>
            <a:spLocks noGrp="1"/>
          </p:cNvSpPr>
          <p:nvPr>
            <p:ph type="dt" sz="half" idx="10"/>
          </p:nvPr>
        </p:nvSpPr>
        <p:spPr/>
        <p:txBody>
          <a:bodyPr/>
          <a:lstStyle>
            <a:extLst/>
          </a:lstStyle>
          <a:p>
            <a:fld id="{ECFADB94-3345-47B8-96D9-FFD07D62752B}" type="datetimeFigureOut">
              <a:rPr lang="sv-SE" smtClean="0"/>
              <a:t>2011-10-25</a:t>
            </a:fld>
            <a:endParaRPr lang="sv-SE"/>
          </a:p>
        </p:txBody>
      </p:sp>
      <p:sp>
        <p:nvSpPr>
          <p:cNvPr id="8" name="Platshållare för sidfot 7"/>
          <p:cNvSpPr>
            <a:spLocks noGrp="1"/>
          </p:cNvSpPr>
          <p:nvPr>
            <p:ph type="ftr" sz="quarter" idx="11"/>
          </p:nvPr>
        </p:nvSpPr>
        <p:spPr/>
        <p:txBody>
          <a:bodyPr/>
          <a:lstStyle>
            <a:extLst/>
          </a:lstStyle>
          <a:p>
            <a:endParaRPr lang="sv-SE"/>
          </a:p>
        </p:txBody>
      </p:sp>
      <p:sp>
        <p:nvSpPr>
          <p:cNvPr id="9" name="Platshållare för bildnummer 8"/>
          <p:cNvSpPr>
            <a:spLocks noGrp="1"/>
          </p:cNvSpPr>
          <p:nvPr>
            <p:ph type="sldNum" sz="quarter" idx="12"/>
          </p:nvPr>
        </p:nvSpPr>
        <p:spPr/>
        <p:txBody>
          <a:bodyPr/>
          <a:lstStyle>
            <a:extLst/>
          </a:lstStyle>
          <a:p>
            <a:fld id="{8AFD35A7-FE47-4692-ABAE-620606C2036A}" type="slidenum">
              <a:rPr lang="sv-SE" smtClean="0"/>
              <a:t>‹#›</a:t>
            </a:fld>
            <a:endParaRPr lang="sv-SE"/>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bg>
      <p:bgRef idx="1002">
        <a:schemeClr val="bg1"/>
      </p:bgRef>
    </p:bg>
    <p:spTree>
      <p:nvGrpSpPr>
        <p:cNvPr id="1" name=""/>
        <p:cNvGrpSpPr/>
        <p:nvPr/>
      </p:nvGrpSpPr>
      <p:grpSpPr>
        <a:xfrm>
          <a:off x="0" y="0"/>
          <a:ext cx="0" cy="0"/>
          <a:chOff x="0" y="0"/>
          <a:chExt cx="0" cy="0"/>
        </a:xfrm>
      </p:grpSpPr>
      <p:sp>
        <p:nvSpPr>
          <p:cNvPr id="3" name="Platshållare för datum 2"/>
          <p:cNvSpPr>
            <a:spLocks noGrp="1"/>
          </p:cNvSpPr>
          <p:nvPr>
            <p:ph type="dt" sz="half" idx="10"/>
          </p:nvPr>
        </p:nvSpPr>
        <p:spPr/>
        <p:txBody>
          <a:bodyPr/>
          <a:lstStyle>
            <a:extLst/>
          </a:lstStyle>
          <a:p>
            <a:fld id="{ECFADB94-3345-47B8-96D9-FFD07D62752B}" type="datetimeFigureOut">
              <a:rPr lang="sv-SE" smtClean="0"/>
              <a:t>2011-10-25</a:t>
            </a:fld>
            <a:endParaRPr lang="sv-SE"/>
          </a:p>
        </p:txBody>
      </p:sp>
      <p:sp>
        <p:nvSpPr>
          <p:cNvPr id="4" name="Platshållare för sidfot 3"/>
          <p:cNvSpPr>
            <a:spLocks noGrp="1"/>
          </p:cNvSpPr>
          <p:nvPr>
            <p:ph type="ftr" sz="quarter" idx="11"/>
          </p:nvPr>
        </p:nvSpPr>
        <p:spPr/>
        <p:txBody>
          <a:bodyPr/>
          <a:lstStyle>
            <a:extLst/>
          </a:lstStyle>
          <a:p>
            <a:endParaRPr lang="sv-SE"/>
          </a:p>
        </p:txBody>
      </p:sp>
      <p:sp>
        <p:nvSpPr>
          <p:cNvPr id="5" name="Platshållare för bildnummer 4"/>
          <p:cNvSpPr>
            <a:spLocks noGrp="1"/>
          </p:cNvSpPr>
          <p:nvPr>
            <p:ph type="sldNum" sz="quarter" idx="12"/>
          </p:nvPr>
        </p:nvSpPr>
        <p:spPr/>
        <p:txBody>
          <a:bodyPr/>
          <a:lstStyle>
            <a:extLst/>
          </a:lstStyle>
          <a:p>
            <a:fld id="{8AFD35A7-FE47-4692-ABAE-620606C2036A}" type="slidenum">
              <a:rPr lang="sv-SE" smtClean="0"/>
              <a:t>‹#›</a:t>
            </a:fld>
            <a:endParaRPr lang="sv-SE"/>
          </a:p>
        </p:txBody>
      </p:sp>
      <p:sp>
        <p:nvSpPr>
          <p:cNvPr id="6" name="Rubrik 5"/>
          <p:cNvSpPr>
            <a:spLocks noGrp="1"/>
          </p:cNvSpPr>
          <p:nvPr>
            <p:ph type="title"/>
          </p:nvPr>
        </p:nvSpPr>
        <p:spPr/>
        <p:txBody>
          <a:bodyPr rtlCol="0"/>
          <a:lstStyle>
            <a:extLst/>
          </a:lstStyle>
          <a:p>
            <a:r>
              <a:rPr kumimoji="0" lang="sv-SE" smtClean="0"/>
              <a:t>Klicka här för att ändra format</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extLst/>
          </a:lstStyle>
          <a:p>
            <a:fld id="{ECFADB94-3345-47B8-96D9-FFD07D62752B}" type="datetimeFigureOut">
              <a:rPr lang="sv-SE" smtClean="0"/>
              <a:t>2011-10-25</a:t>
            </a:fld>
            <a:endParaRPr lang="sv-SE"/>
          </a:p>
        </p:txBody>
      </p:sp>
      <p:sp>
        <p:nvSpPr>
          <p:cNvPr id="3" name="Platshållare för sidfot 2"/>
          <p:cNvSpPr>
            <a:spLocks noGrp="1"/>
          </p:cNvSpPr>
          <p:nvPr>
            <p:ph type="ftr" sz="quarter" idx="11"/>
          </p:nvPr>
        </p:nvSpPr>
        <p:spPr/>
        <p:txBody>
          <a:bodyPr/>
          <a:lstStyle>
            <a:extLst/>
          </a:lstStyle>
          <a:p>
            <a:endParaRPr lang="sv-SE"/>
          </a:p>
        </p:txBody>
      </p:sp>
      <p:sp>
        <p:nvSpPr>
          <p:cNvPr id="4" name="Platshållare för bildnummer 3"/>
          <p:cNvSpPr>
            <a:spLocks noGrp="1"/>
          </p:cNvSpPr>
          <p:nvPr>
            <p:ph type="sldNum" sz="quarter" idx="12"/>
          </p:nvPr>
        </p:nvSpPr>
        <p:spPr/>
        <p:txBody>
          <a:bodyPr/>
          <a:lstStyle>
            <a:extLst/>
          </a:lstStyle>
          <a:p>
            <a:fld id="{8AFD35A7-FE47-4692-ABAE-620606C2036A}" type="slidenum">
              <a:rPr lang="sv-SE" smtClean="0"/>
              <a:t>‹#›</a:t>
            </a:fld>
            <a:endParaRPr lang="sv-S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nehåll med bildtext">
    <p:bg>
      <p:bgRef idx="1003">
        <a:schemeClr val="bg1"/>
      </p:bgRef>
    </p:bg>
    <p:spTree>
      <p:nvGrpSpPr>
        <p:cNvPr id="1" name=""/>
        <p:cNvGrpSpPr/>
        <p:nvPr/>
      </p:nvGrpSpPr>
      <p:grpSpPr>
        <a:xfrm>
          <a:off x="0" y="0"/>
          <a:ext cx="0" cy="0"/>
          <a:chOff x="0" y="0"/>
          <a:chExt cx="0" cy="0"/>
        </a:xfrm>
      </p:grpSpPr>
      <p:sp>
        <p:nvSpPr>
          <p:cNvPr id="2" name="Rubrik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sv-SE" smtClean="0"/>
              <a:t>Klicka här för att ändra format</a:t>
            </a:r>
            <a:endParaRPr kumimoji="0" lang="en-US"/>
          </a:p>
        </p:txBody>
      </p:sp>
      <p:sp>
        <p:nvSpPr>
          <p:cNvPr id="3" name="Platshållare för text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sv-SE" smtClean="0"/>
              <a:t>Klicka här för att ändra format på bakgrundstexten</a:t>
            </a:r>
          </a:p>
        </p:txBody>
      </p:sp>
      <p:sp>
        <p:nvSpPr>
          <p:cNvPr id="4" name="Platshållare för innehåll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5" name="Platshållare för datum 4"/>
          <p:cNvSpPr>
            <a:spLocks noGrp="1"/>
          </p:cNvSpPr>
          <p:nvPr>
            <p:ph type="dt" sz="half" idx="10"/>
          </p:nvPr>
        </p:nvSpPr>
        <p:spPr>
          <a:xfrm>
            <a:off x="6727032" y="6407944"/>
            <a:ext cx="1920240" cy="365760"/>
          </a:xfrm>
        </p:spPr>
        <p:txBody>
          <a:bodyPr/>
          <a:lstStyle>
            <a:extLst/>
          </a:lstStyle>
          <a:p>
            <a:fld id="{ECFADB94-3345-47B8-96D9-FFD07D62752B}" type="datetimeFigureOut">
              <a:rPr lang="sv-SE" smtClean="0"/>
              <a:t>2011-10-25</a:t>
            </a:fld>
            <a:endParaRPr lang="sv-SE"/>
          </a:p>
        </p:txBody>
      </p:sp>
      <p:sp>
        <p:nvSpPr>
          <p:cNvPr id="6" name="Platshållare för sidfot 5"/>
          <p:cNvSpPr>
            <a:spLocks noGrp="1"/>
          </p:cNvSpPr>
          <p:nvPr>
            <p:ph type="ftr" sz="quarter" idx="11"/>
          </p:nvPr>
        </p:nvSpPr>
        <p:spPr/>
        <p:txBody>
          <a:bodyPr/>
          <a:lstStyle>
            <a:extLst/>
          </a:lstStyle>
          <a:p>
            <a:endParaRPr lang="sv-SE"/>
          </a:p>
        </p:txBody>
      </p:sp>
      <p:sp>
        <p:nvSpPr>
          <p:cNvPr id="7" name="Platshållare för bildnummer 6"/>
          <p:cNvSpPr>
            <a:spLocks noGrp="1"/>
          </p:cNvSpPr>
          <p:nvPr>
            <p:ph type="sldNum" sz="quarter" idx="12"/>
          </p:nvPr>
        </p:nvSpPr>
        <p:spPr/>
        <p:txBody>
          <a:bodyPr/>
          <a:lstStyle>
            <a:extLst/>
          </a:lstStyle>
          <a:p>
            <a:fld id="{8AFD35A7-FE47-4692-ABAE-620606C2036A}" type="slidenum">
              <a:rPr lang="sv-SE" smtClean="0"/>
              <a:t>‹#›</a:t>
            </a:fld>
            <a:endParaRPr lang="sv-SE"/>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ed bildtext">
    <p:bg>
      <p:bgRef idx="1002">
        <a:schemeClr val="bg1"/>
      </p:bgRef>
    </p:bg>
    <p:spTree>
      <p:nvGrpSpPr>
        <p:cNvPr id="1" name=""/>
        <p:cNvGrpSpPr/>
        <p:nvPr/>
      </p:nvGrpSpPr>
      <p:grpSpPr>
        <a:xfrm>
          <a:off x="0" y="0"/>
          <a:ext cx="0" cy="0"/>
          <a:chOff x="0" y="0"/>
          <a:chExt cx="0" cy="0"/>
        </a:xfrm>
      </p:grpSpPr>
      <p:sp>
        <p:nvSpPr>
          <p:cNvPr id="4" name="Platshållare för text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sv-SE" smtClean="0"/>
              <a:t>Klicka här för att ändra format på bakgrundstexten</a:t>
            </a:r>
          </a:p>
        </p:txBody>
      </p:sp>
      <p:sp>
        <p:nvSpPr>
          <p:cNvPr id="3" name="Platshållare för bild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sv-SE" smtClean="0"/>
              <a:t>Klicka på ikonen för att lägga till en bild</a:t>
            </a:r>
            <a:endParaRPr kumimoji="0" lang="en-US" dirty="0"/>
          </a:p>
        </p:txBody>
      </p:sp>
      <p:sp>
        <p:nvSpPr>
          <p:cNvPr id="5" name="Platshållare för datum 4"/>
          <p:cNvSpPr>
            <a:spLocks noGrp="1"/>
          </p:cNvSpPr>
          <p:nvPr>
            <p:ph type="dt" sz="half" idx="10"/>
          </p:nvPr>
        </p:nvSpPr>
        <p:spPr/>
        <p:txBody>
          <a:bodyPr/>
          <a:lstStyle>
            <a:lvl1pPr>
              <a:defRPr>
                <a:solidFill>
                  <a:schemeClr val="tx1"/>
                </a:solidFill>
              </a:defRPr>
            </a:lvl1pPr>
            <a:extLst/>
          </a:lstStyle>
          <a:p>
            <a:fld id="{ECFADB94-3345-47B8-96D9-FFD07D62752B}" type="datetimeFigureOut">
              <a:rPr lang="sv-SE" smtClean="0"/>
              <a:t>2011-10-25</a:t>
            </a:fld>
            <a:endParaRPr lang="sv-SE"/>
          </a:p>
        </p:txBody>
      </p:sp>
      <p:sp>
        <p:nvSpPr>
          <p:cNvPr id="6" name="Platshållare för sidfot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sv-SE"/>
          </a:p>
        </p:txBody>
      </p:sp>
      <p:sp>
        <p:nvSpPr>
          <p:cNvPr id="7" name="Platshållare för bildnummer 6"/>
          <p:cNvSpPr>
            <a:spLocks noGrp="1"/>
          </p:cNvSpPr>
          <p:nvPr>
            <p:ph type="sldNum" sz="quarter" idx="12"/>
          </p:nvPr>
        </p:nvSpPr>
        <p:spPr/>
        <p:txBody>
          <a:bodyPr/>
          <a:lstStyle>
            <a:lvl1pPr>
              <a:defRPr>
                <a:solidFill>
                  <a:schemeClr val="tx1"/>
                </a:solidFill>
              </a:defRPr>
            </a:lvl1pPr>
            <a:extLst/>
          </a:lstStyle>
          <a:p>
            <a:fld id="{8AFD35A7-FE47-4692-ABAE-620606C2036A}" type="slidenum">
              <a:rPr lang="sv-SE" smtClean="0"/>
              <a:t>‹#›</a:t>
            </a:fld>
            <a:endParaRPr lang="sv-SE"/>
          </a:p>
        </p:txBody>
      </p:sp>
      <p:sp>
        <p:nvSpPr>
          <p:cNvPr id="2" name="Rubrik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sv-SE" smtClean="0"/>
              <a:t>Klicka här för att ändra format</a:t>
            </a:r>
            <a:endParaRPr kumimoji="0" lang="en-US"/>
          </a:p>
        </p:txBody>
      </p:sp>
      <p:sp>
        <p:nvSpPr>
          <p:cNvPr id="8" name="Frihandsfigur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ihandsfigur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ätvinklig triangel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Rak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V-form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V-form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ihandsfigur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ihandsfigur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ätvinklig triangel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Rak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Platshållare för rubrik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sv-SE" smtClean="0"/>
              <a:t>Klicka här för att ändra format</a:t>
            </a:r>
            <a:endParaRPr kumimoji="0" lang="en-US"/>
          </a:p>
        </p:txBody>
      </p:sp>
      <p:sp>
        <p:nvSpPr>
          <p:cNvPr id="30" name="Platshållare för text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sv-SE" smtClean="0"/>
              <a:t>Klicka här för att ändra format på bakgrundstexten</a:t>
            </a:r>
          </a:p>
          <a:p>
            <a:pPr lvl="1" eaLnBrk="1" latinLnBrk="0" hangingPunct="1"/>
            <a:r>
              <a:rPr kumimoji="0" lang="sv-SE" smtClean="0"/>
              <a:t>Nivå två</a:t>
            </a:r>
          </a:p>
          <a:p>
            <a:pPr lvl="2" eaLnBrk="1" latinLnBrk="0" hangingPunct="1"/>
            <a:r>
              <a:rPr kumimoji="0" lang="sv-SE" smtClean="0"/>
              <a:t>Nivå tre</a:t>
            </a:r>
          </a:p>
          <a:p>
            <a:pPr lvl="3" eaLnBrk="1" latinLnBrk="0" hangingPunct="1"/>
            <a:r>
              <a:rPr kumimoji="0" lang="sv-SE" smtClean="0"/>
              <a:t>Nivå fyra</a:t>
            </a:r>
          </a:p>
          <a:p>
            <a:pPr lvl="4" eaLnBrk="1" latinLnBrk="0" hangingPunct="1"/>
            <a:r>
              <a:rPr kumimoji="0" lang="sv-SE" smtClean="0"/>
              <a:t>Nivå fem</a:t>
            </a:r>
            <a:endParaRPr kumimoji="0" lang="en-US"/>
          </a:p>
        </p:txBody>
      </p:sp>
      <p:sp>
        <p:nvSpPr>
          <p:cNvPr id="10" name="Platshållare för datum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CFADB94-3345-47B8-96D9-FFD07D62752B}" type="datetimeFigureOut">
              <a:rPr lang="sv-SE" smtClean="0"/>
              <a:t>2011-10-25</a:t>
            </a:fld>
            <a:endParaRPr lang="sv-SE"/>
          </a:p>
        </p:txBody>
      </p:sp>
      <p:sp>
        <p:nvSpPr>
          <p:cNvPr id="22" name="Platshållare för sidfot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sv-SE"/>
          </a:p>
        </p:txBody>
      </p:sp>
      <p:sp>
        <p:nvSpPr>
          <p:cNvPr id="18" name="Platshållare för bildnumm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8AFD35A7-FE47-4692-ABAE-620606C2036A}" type="slidenum">
              <a:rPr lang="sv-SE" smtClean="0"/>
              <a:t>‹#›</a:t>
            </a:fld>
            <a:endParaRPr lang="sv-SE"/>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p:txBody>
          <a:bodyPr>
            <a:normAutofit/>
          </a:bodyPr>
          <a:lstStyle/>
          <a:p>
            <a:pPr marL="0" indent="0">
              <a:buNone/>
            </a:pPr>
            <a:r>
              <a:rPr lang="sv-SE" dirty="0" smtClean="0"/>
              <a:t>Tavlan - Vad betyder mänskliga rättigheter för dig? (ta med pennor)</a:t>
            </a:r>
          </a:p>
          <a:p>
            <a:pPr marL="0" indent="0">
              <a:buNone/>
            </a:pPr>
            <a:r>
              <a:rPr lang="sv-SE" dirty="0" smtClean="0"/>
              <a:t>Power Point </a:t>
            </a:r>
          </a:p>
          <a:p>
            <a:pPr marL="0" indent="0">
              <a:buNone/>
            </a:pPr>
            <a:r>
              <a:rPr lang="sv-SE" dirty="0" smtClean="0"/>
              <a:t>Caseövningar + diskutera. Ej göra undersök/ta reda på!</a:t>
            </a:r>
            <a:endParaRPr lang="sv-SE" dirty="0"/>
          </a:p>
        </p:txBody>
      </p:sp>
      <p:sp>
        <p:nvSpPr>
          <p:cNvPr id="2" name="Rubrik 1"/>
          <p:cNvSpPr>
            <a:spLocks noGrp="1"/>
          </p:cNvSpPr>
          <p:nvPr>
            <p:ph type="title"/>
          </p:nvPr>
        </p:nvSpPr>
        <p:spPr/>
        <p:txBody>
          <a:bodyPr/>
          <a:lstStyle/>
          <a:p>
            <a:r>
              <a:rPr lang="sv-SE" dirty="0" smtClean="0"/>
              <a:t>Mänskliga rättigheter</a:t>
            </a:r>
            <a:endParaRPr lang="sv-SE" dirty="0"/>
          </a:p>
        </p:txBody>
      </p:sp>
    </p:spTree>
    <p:extLst>
      <p:ext uri="{BB962C8B-B14F-4D97-AF65-F5344CB8AC3E}">
        <p14:creationId xmlns:p14="http://schemas.microsoft.com/office/powerpoint/2010/main" val="8792984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p:txBody>
          <a:bodyPr>
            <a:normAutofit/>
          </a:bodyPr>
          <a:lstStyle/>
          <a:p>
            <a:r>
              <a:rPr lang="sv-SE" dirty="0" smtClean="0"/>
              <a:t>Läsa upp alla 44 artiklar i BK högt </a:t>
            </a:r>
          </a:p>
          <a:p>
            <a:pPr marL="0" indent="0">
              <a:buNone/>
            </a:pPr>
            <a:endParaRPr lang="sv-SE" dirty="0" smtClean="0"/>
          </a:p>
          <a:p>
            <a:r>
              <a:rPr lang="sv-SE" dirty="0" smtClean="0"/>
              <a:t>Diskussion om artiklarna, eleverna drar en lapp grupper om</a:t>
            </a:r>
          </a:p>
          <a:p>
            <a:pPr marL="0" indent="0">
              <a:buNone/>
            </a:pPr>
            <a:endParaRPr lang="sv-SE" dirty="0" smtClean="0"/>
          </a:p>
          <a:p>
            <a:r>
              <a:rPr lang="sv-SE" dirty="0" err="1" smtClean="0"/>
              <a:t>Mindmap</a:t>
            </a:r>
            <a:r>
              <a:rPr lang="sv-SE" dirty="0" smtClean="0"/>
              <a:t> – eleverna tar ut de tio viktigaste</a:t>
            </a:r>
          </a:p>
          <a:p>
            <a:pPr marL="0" indent="0">
              <a:buNone/>
            </a:pPr>
            <a:endParaRPr lang="sv-SE" dirty="0" smtClean="0"/>
          </a:p>
          <a:p>
            <a:r>
              <a:rPr lang="sv-SE" dirty="0" smtClean="0"/>
              <a:t>Ess i rockärmen - Önskningar/behov tavlan</a:t>
            </a:r>
          </a:p>
          <a:p>
            <a:pPr marL="0" indent="0">
              <a:buNone/>
            </a:pPr>
            <a:endParaRPr lang="sv-SE" dirty="0"/>
          </a:p>
        </p:txBody>
      </p:sp>
      <p:sp>
        <p:nvSpPr>
          <p:cNvPr id="2" name="Rubrik 1"/>
          <p:cNvSpPr>
            <a:spLocks noGrp="1"/>
          </p:cNvSpPr>
          <p:nvPr>
            <p:ph type="title"/>
          </p:nvPr>
        </p:nvSpPr>
        <p:spPr/>
        <p:txBody>
          <a:bodyPr/>
          <a:lstStyle/>
          <a:p>
            <a:r>
              <a:rPr lang="sv-SE" dirty="0" smtClean="0"/>
              <a:t>Barnkonventionen</a:t>
            </a:r>
            <a:endParaRPr lang="sv-SE" dirty="0"/>
          </a:p>
        </p:txBody>
      </p:sp>
    </p:spTree>
    <p:extLst>
      <p:ext uri="{BB962C8B-B14F-4D97-AF65-F5344CB8AC3E}">
        <p14:creationId xmlns:p14="http://schemas.microsoft.com/office/powerpoint/2010/main" val="399328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p:txBody>
          <a:bodyPr>
            <a:noAutofit/>
          </a:bodyPr>
          <a:lstStyle/>
          <a:p>
            <a:pPr marL="0" indent="0" algn="ctr">
              <a:buNone/>
            </a:pPr>
            <a:r>
              <a:rPr lang="sv-SE" dirty="0"/>
              <a:t>Under andra världskriget blev </a:t>
            </a:r>
            <a:r>
              <a:rPr lang="sv-SE" dirty="0" smtClean="0"/>
              <a:t>miljontal människor </a:t>
            </a:r>
            <a:r>
              <a:rPr lang="sv-SE" dirty="0"/>
              <a:t>mördade och </a:t>
            </a:r>
            <a:r>
              <a:rPr lang="sv-SE" dirty="0" smtClean="0"/>
              <a:t>förföljda. Skälet </a:t>
            </a:r>
            <a:r>
              <a:rPr lang="sv-SE" dirty="0"/>
              <a:t>var att nazisterna </a:t>
            </a:r>
            <a:r>
              <a:rPr lang="sv-SE" dirty="0" smtClean="0"/>
              <a:t>betraktade dem </a:t>
            </a:r>
            <a:r>
              <a:rPr lang="sv-SE" dirty="0"/>
              <a:t>som mindre värda. Det </a:t>
            </a:r>
            <a:r>
              <a:rPr lang="sv-SE" dirty="0" smtClean="0"/>
              <a:t>kunde </a:t>
            </a:r>
            <a:r>
              <a:rPr lang="sv-SE" dirty="0" smtClean="0"/>
              <a:t>bero på </a:t>
            </a:r>
            <a:r>
              <a:rPr lang="sv-SE" dirty="0"/>
              <a:t>deras sexuella läggning, </a:t>
            </a:r>
            <a:r>
              <a:rPr lang="sv-SE" dirty="0" smtClean="0"/>
              <a:t>religion, etniska </a:t>
            </a:r>
            <a:r>
              <a:rPr lang="sv-SE" dirty="0"/>
              <a:t>ursprung eller </a:t>
            </a:r>
            <a:r>
              <a:rPr lang="sv-SE" dirty="0" smtClean="0"/>
              <a:t>funktionshinder. Förintelsen</a:t>
            </a:r>
            <a:r>
              <a:rPr lang="sv-SE" dirty="0"/>
              <a:t>, folkmordet </a:t>
            </a:r>
            <a:r>
              <a:rPr lang="sv-SE" dirty="0" smtClean="0"/>
              <a:t>på judar </a:t>
            </a:r>
            <a:r>
              <a:rPr lang="sv-SE" dirty="0"/>
              <a:t>och romer, och de andra </a:t>
            </a:r>
            <a:r>
              <a:rPr lang="sv-SE" dirty="0" smtClean="0"/>
              <a:t>brotten som </a:t>
            </a:r>
            <a:r>
              <a:rPr lang="sv-SE" dirty="0"/>
              <a:t>begicks av den nazistiska </a:t>
            </a:r>
            <a:r>
              <a:rPr lang="sv-SE" dirty="0" smtClean="0"/>
              <a:t>regimen fick </a:t>
            </a:r>
            <a:r>
              <a:rPr lang="sv-SE" dirty="0"/>
              <a:t>många att inse att världen </a:t>
            </a:r>
            <a:r>
              <a:rPr lang="sv-SE" dirty="0" smtClean="0"/>
              <a:t>behövde gemensamma </a:t>
            </a:r>
            <a:r>
              <a:rPr lang="sv-SE" dirty="0"/>
              <a:t>regler om hur </a:t>
            </a:r>
            <a:r>
              <a:rPr lang="sv-SE" dirty="0" smtClean="0"/>
              <a:t>människor får </a:t>
            </a:r>
            <a:r>
              <a:rPr lang="sv-SE" dirty="0"/>
              <a:t>och inte </a:t>
            </a:r>
            <a:r>
              <a:rPr lang="sv-SE" dirty="0" smtClean="0"/>
              <a:t>får behandlas</a:t>
            </a:r>
            <a:r>
              <a:rPr lang="sv-SE" dirty="0"/>
              <a:t>. </a:t>
            </a:r>
          </a:p>
        </p:txBody>
      </p:sp>
      <p:sp>
        <p:nvSpPr>
          <p:cNvPr id="2" name="Rubrik 1"/>
          <p:cNvSpPr>
            <a:spLocks noGrp="1"/>
          </p:cNvSpPr>
          <p:nvPr>
            <p:ph type="title"/>
          </p:nvPr>
        </p:nvSpPr>
        <p:spPr/>
        <p:txBody>
          <a:bodyPr>
            <a:noAutofit/>
          </a:bodyPr>
          <a:lstStyle/>
          <a:p>
            <a:r>
              <a:rPr lang="sv-SE" sz="2800" dirty="0"/>
              <a:t>Hur ska vi kunna kräva respekt för våra rättigheter om vi inte vet</a:t>
            </a:r>
            <a:br>
              <a:rPr lang="sv-SE" sz="2800" dirty="0"/>
            </a:br>
            <a:r>
              <a:rPr lang="sv-SE" sz="2800" dirty="0"/>
              <a:t>vilka rättigheter vi har?</a:t>
            </a:r>
          </a:p>
        </p:txBody>
      </p:sp>
    </p:spTree>
    <p:extLst>
      <p:ext uri="{BB962C8B-B14F-4D97-AF65-F5344CB8AC3E}">
        <p14:creationId xmlns:p14="http://schemas.microsoft.com/office/powerpoint/2010/main" val="33559799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683568" y="620688"/>
            <a:ext cx="7467600" cy="4873752"/>
          </a:xfrm>
        </p:spPr>
        <p:txBody>
          <a:bodyPr>
            <a:normAutofit fontScale="92500"/>
          </a:bodyPr>
          <a:lstStyle/>
          <a:p>
            <a:pPr marL="0" indent="0" algn="ctr">
              <a:buNone/>
            </a:pPr>
            <a:endParaRPr lang="sv-SE" dirty="0" smtClean="0"/>
          </a:p>
          <a:p>
            <a:pPr marL="0" indent="0" algn="ctr">
              <a:buNone/>
            </a:pPr>
            <a:r>
              <a:rPr lang="sv-SE" dirty="0" smtClean="0"/>
              <a:t>Ur </a:t>
            </a:r>
            <a:r>
              <a:rPr lang="sv-SE" dirty="0"/>
              <a:t>den insikten växte FN:s allmänna förklaring om de mänskliga rättigheterna fram. Den kallas ibland MR-förklaringen. Med Levande rättigheter vill vi ge unga människor historiska perspektiv, </a:t>
            </a:r>
            <a:r>
              <a:rPr lang="sv-SE" dirty="0" smtClean="0"/>
              <a:t>baskunskaper och </a:t>
            </a:r>
            <a:r>
              <a:rPr lang="sv-SE" dirty="0"/>
              <a:t>ökad förståelse för hur MR-förklaringen har förändrat människors möjlighet att kräva respekt för sina rättigheter. Tanken är också att väcka tankar om vad som återstår att göra för att uppfylla de mänskliga rättigheterna för alla, överallt.</a:t>
            </a:r>
          </a:p>
          <a:p>
            <a:pPr marL="0" indent="0">
              <a:buNone/>
            </a:pPr>
            <a:endParaRPr lang="sv-SE" dirty="0"/>
          </a:p>
        </p:txBody>
      </p:sp>
    </p:spTree>
    <p:extLst>
      <p:ext uri="{BB962C8B-B14F-4D97-AF65-F5344CB8AC3E}">
        <p14:creationId xmlns:p14="http://schemas.microsoft.com/office/powerpoint/2010/main" val="13340501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tshållare för innehåll 4"/>
          <p:cNvSpPr>
            <a:spLocks noGrp="1"/>
          </p:cNvSpPr>
          <p:nvPr>
            <p:ph idx="1"/>
          </p:nvPr>
        </p:nvSpPr>
        <p:spPr/>
        <p:txBody>
          <a:bodyPr>
            <a:noAutofit/>
          </a:bodyPr>
          <a:lstStyle/>
          <a:p>
            <a:pPr>
              <a:buFont typeface="Courier New" pitchFamily="49" charset="0"/>
              <a:buChar char="o"/>
            </a:pPr>
            <a:r>
              <a:rPr lang="sv-SE" dirty="0" smtClean="0"/>
              <a:t>1215 </a:t>
            </a:r>
            <a:r>
              <a:rPr lang="sv-SE" dirty="0" smtClean="0"/>
              <a:t>I </a:t>
            </a:r>
            <a:r>
              <a:rPr lang="sv-SE" dirty="0"/>
              <a:t>England skrivs Magna </a:t>
            </a:r>
            <a:r>
              <a:rPr lang="sv-SE" dirty="0" err="1"/>
              <a:t>Carta</a:t>
            </a:r>
            <a:r>
              <a:rPr lang="sv-SE" dirty="0"/>
              <a:t>, ett avtal mellan kungen, adeln och prästerna. Den fastställde bland annat att kungen måste följa lagen. Den kom senare att bli grunden för britternas fri-och </a:t>
            </a:r>
            <a:r>
              <a:rPr lang="sv-SE" dirty="0" smtClean="0"/>
              <a:t>rättigheter.</a:t>
            </a:r>
          </a:p>
          <a:p>
            <a:pPr>
              <a:buFont typeface="Courier New" pitchFamily="49" charset="0"/>
              <a:buChar char="o"/>
            </a:pPr>
            <a:endParaRPr lang="sv-SE" dirty="0" smtClean="0"/>
          </a:p>
          <a:p>
            <a:r>
              <a:rPr lang="sv-SE" dirty="0" smtClean="0"/>
              <a:t>1700-taletTankar </a:t>
            </a:r>
            <a:r>
              <a:rPr lang="sv-SE" dirty="0"/>
              <a:t>om människans naturliga rättigheter blir vida spridda främst i </a:t>
            </a:r>
            <a:r>
              <a:rPr lang="sv-SE" dirty="0" smtClean="0"/>
              <a:t>Europa.</a:t>
            </a:r>
          </a:p>
          <a:p>
            <a:pPr marL="0" indent="0">
              <a:buNone/>
            </a:pPr>
            <a:endParaRPr lang="sv-SE" dirty="0" smtClean="0"/>
          </a:p>
          <a:p>
            <a:r>
              <a:rPr lang="sv-SE" dirty="0" smtClean="0"/>
              <a:t>1800-talet </a:t>
            </a:r>
            <a:r>
              <a:rPr lang="sv-SE" dirty="0" smtClean="0"/>
              <a:t>Slavhandeln </a:t>
            </a:r>
            <a:r>
              <a:rPr lang="sv-SE" dirty="0" smtClean="0"/>
              <a:t>förbjuds.</a:t>
            </a:r>
          </a:p>
          <a:p>
            <a:endParaRPr lang="sv-SE" dirty="0" smtClean="0"/>
          </a:p>
          <a:p>
            <a:r>
              <a:rPr lang="sv-SE" dirty="0" smtClean="0"/>
              <a:t>1921 </a:t>
            </a:r>
            <a:r>
              <a:rPr lang="sv-SE" dirty="0" smtClean="0"/>
              <a:t>Kvinnor </a:t>
            </a:r>
            <a:r>
              <a:rPr lang="sv-SE" dirty="0"/>
              <a:t>får rösträtt i </a:t>
            </a:r>
            <a:r>
              <a:rPr lang="sv-SE" dirty="0" smtClean="0"/>
              <a:t>Sverige.</a:t>
            </a:r>
          </a:p>
          <a:p>
            <a:pPr marL="0" indent="0">
              <a:buNone/>
            </a:pPr>
            <a:endParaRPr lang="sv-SE" dirty="0"/>
          </a:p>
        </p:txBody>
      </p:sp>
      <p:sp>
        <p:nvSpPr>
          <p:cNvPr id="4" name="Rubrik 3"/>
          <p:cNvSpPr>
            <a:spLocks noGrp="1"/>
          </p:cNvSpPr>
          <p:nvPr>
            <p:ph type="title"/>
          </p:nvPr>
        </p:nvSpPr>
        <p:spPr/>
        <p:txBody>
          <a:bodyPr/>
          <a:lstStyle/>
          <a:p>
            <a:r>
              <a:rPr lang="sv-SE" dirty="0" smtClean="0"/>
              <a:t>Viktiga årtal</a:t>
            </a:r>
            <a:endParaRPr lang="sv-SE" dirty="0"/>
          </a:p>
        </p:txBody>
      </p:sp>
    </p:spTree>
    <p:extLst>
      <p:ext uri="{BB962C8B-B14F-4D97-AF65-F5344CB8AC3E}">
        <p14:creationId xmlns:p14="http://schemas.microsoft.com/office/powerpoint/2010/main" val="38745376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539552" y="692696"/>
            <a:ext cx="7467600" cy="4873752"/>
          </a:xfrm>
        </p:spPr>
        <p:txBody>
          <a:bodyPr>
            <a:normAutofit fontScale="77500" lnSpcReduction="20000"/>
          </a:bodyPr>
          <a:lstStyle/>
          <a:p>
            <a:r>
              <a:rPr lang="sv-SE" sz="2800" dirty="0"/>
              <a:t>1946 FN tillsätter en kommission för mänskliga rättigheter</a:t>
            </a:r>
            <a:r>
              <a:rPr lang="sv-SE" sz="2800" dirty="0" smtClean="0"/>
              <a:t>.</a:t>
            </a:r>
          </a:p>
          <a:p>
            <a:endParaRPr lang="sv-SE" sz="2800" dirty="0"/>
          </a:p>
          <a:p>
            <a:r>
              <a:rPr lang="sv-SE" sz="2800" dirty="0" smtClean="0"/>
              <a:t>1965 </a:t>
            </a:r>
            <a:r>
              <a:rPr lang="sv-SE" sz="2800" dirty="0"/>
              <a:t>FN:s konvention om avskaffande av alla former av rasdiskriminering </a:t>
            </a:r>
          </a:p>
          <a:p>
            <a:endParaRPr lang="sv-SE" sz="2800" dirty="0"/>
          </a:p>
          <a:p>
            <a:r>
              <a:rPr lang="sv-SE" sz="2800" dirty="0"/>
              <a:t> 1979 FN:s konvention om avskaffade av all diskriminering av kvinnor antas.</a:t>
            </a:r>
          </a:p>
          <a:p>
            <a:endParaRPr lang="sv-SE" sz="2800" dirty="0"/>
          </a:p>
          <a:p>
            <a:r>
              <a:rPr lang="sv-SE" sz="2800" dirty="0"/>
              <a:t> 1984 FN:s konvention om tortyr och annan grym, omänsklig och förnedrade behandling eller bestraffning antas.</a:t>
            </a:r>
          </a:p>
          <a:p>
            <a:endParaRPr lang="sv-SE" sz="2800" dirty="0"/>
          </a:p>
          <a:p>
            <a:r>
              <a:rPr lang="sv-SE" sz="2800" dirty="0"/>
              <a:t> 1989 FN:s konvention om barnets rättigheter antas</a:t>
            </a:r>
            <a:r>
              <a:rPr lang="sv-SE" sz="2800" dirty="0" smtClean="0"/>
              <a:t>.</a:t>
            </a:r>
          </a:p>
          <a:p>
            <a:pPr marL="0" indent="0">
              <a:buNone/>
            </a:pPr>
            <a:endParaRPr lang="sv-SE" dirty="0"/>
          </a:p>
          <a:p>
            <a:endParaRPr lang="sv-SE" dirty="0"/>
          </a:p>
        </p:txBody>
      </p:sp>
    </p:spTree>
    <p:extLst>
      <p:ext uri="{BB962C8B-B14F-4D97-AF65-F5344CB8AC3E}">
        <p14:creationId xmlns:p14="http://schemas.microsoft.com/office/powerpoint/2010/main" val="33974071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p:txBody>
          <a:bodyPr>
            <a:noAutofit/>
          </a:bodyPr>
          <a:lstStyle/>
          <a:p>
            <a:pPr marL="0" indent="0">
              <a:buNone/>
            </a:pPr>
            <a:r>
              <a:rPr lang="sv-SE" sz="1600" b="1" dirty="0"/>
              <a:t>Vad är barn -</a:t>
            </a:r>
          </a:p>
          <a:p>
            <a:pPr marL="0" indent="0">
              <a:buNone/>
            </a:pPr>
            <a:r>
              <a:rPr lang="sv-SE" sz="1600" b="1" dirty="0" smtClean="0"/>
              <a:t>konventionen </a:t>
            </a:r>
            <a:r>
              <a:rPr lang="sv-SE" sz="1600" b="1" dirty="0"/>
              <a:t>?</a:t>
            </a:r>
          </a:p>
          <a:p>
            <a:pPr marL="0" indent="0">
              <a:buNone/>
            </a:pPr>
            <a:r>
              <a:rPr lang="sv-SE" sz="1600" dirty="0"/>
              <a:t>Barnkonventionen uppkom för att trygga </a:t>
            </a:r>
            <a:r>
              <a:rPr lang="sv-SE" sz="1600" dirty="0" smtClean="0"/>
              <a:t>barns speciella </a:t>
            </a:r>
            <a:r>
              <a:rPr lang="sv-SE" sz="1600" dirty="0"/>
              <a:t>behov och deras ställning i de vuxnas </a:t>
            </a:r>
            <a:r>
              <a:rPr lang="sv-SE" sz="1600" dirty="0" smtClean="0"/>
              <a:t>värld. Konventionen </a:t>
            </a:r>
            <a:r>
              <a:rPr lang="sv-SE" sz="1600" dirty="0"/>
              <a:t>(internationell överenskommelse </a:t>
            </a:r>
            <a:r>
              <a:rPr lang="sv-SE" sz="1600" dirty="0" smtClean="0"/>
              <a:t>eller avtal</a:t>
            </a:r>
            <a:r>
              <a:rPr lang="sv-SE" sz="1600" dirty="0"/>
              <a:t>) är en av flera FN-konventioner om </a:t>
            </a:r>
            <a:r>
              <a:rPr lang="sv-SE" sz="1600" dirty="0" smtClean="0"/>
              <a:t>mänskliga rättigheter </a:t>
            </a:r>
            <a:r>
              <a:rPr lang="sv-SE" sz="1600" dirty="0"/>
              <a:t>och den konvention som flest länder </a:t>
            </a:r>
            <a:r>
              <a:rPr lang="sv-SE" sz="1600" dirty="0" smtClean="0"/>
              <a:t>har ratificerat </a:t>
            </a:r>
            <a:r>
              <a:rPr lang="sv-SE" sz="1600" dirty="0"/>
              <a:t>(åtagit sig att följa). Experter inom </a:t>
            </a:r>
            <a:r>
              <a:rPr lang="sv-SE" sz="1600" dirty="0" smtClean="0"/>
              <a:t>många olika </a:t>
            </a:r>
            <a:r>
              <a:rPr lang="sv-SE" sz="1600" dirty="0"/>
              <a:t>områden, representanter från UNICEF och </a:t>
            </a:r>
            <a:r>
              <a:rPr lang="sv-SE" sz="1600" dirty="0" smtClean="0"/>
              <a:t>andra organisationer </a:t>
            </a:r>
            <a:r>
              <a:rPr lang="sv-SE" sz="1600" dirty="0"/>
              <a:t>samt många olika staters </a:t>
            </a:r>
            <a:r>
              <a:rPr lang="sv-SE" sz="1600" dirty="0" smtClean="0"/>
              <a:t>beslutsfattare deltog </a:t>
            </a:r>
            <a:r>
              <a:rPr lang="sv-SE" sz="1600" dirty="0"/>
              <a:t>i utformningen av konventionen.</a:t>
            </a:r>
          </a:p>
          <a:p>
            <a:pPr marL="0" indent="0">
              <a:buNone/>
            </a:pPr>
            <a:r>
              <a:rPr lang="sv-SE" sz="1600" b="1" dirty="0"/>
              <a:t>Rättigheterna tillhör alla barn</a:t>
            </a:r>
          </a:p>
          <a:p>
            <a:pPr marL="0" indent="0">
              <a:buNone/>
            </a:pPr>
            <a:r>
              <a:rPr lang="sv-SE" sz="1600" dirty="0"/>
              <a:t>Barnkonventionen är en universell definition av vilka</a:t>
            </a:r>
          </a:p>
          <a:p>
            <a:pPr marL="0" indent="0">
              <a:buNone/>
            </a:pPr>
            <a:r>
              <a:rPr lang="sv-SE" sz="1600" dirty="0"/>
              <a:t>rättigheter som ska gälla för alla barn i hela världen.</a:t>
            </a:r>
          </a:p>
          <a:p>
            <a:pPr marL="0" indent="0">
              <a:buNone/>
            </a:pPr>
            <a:r>
              <a:rPr lang="sv-SE" sz="1600" dirty="0"/>
              <a:t>Konventionen handlar om det enskilda barnets</a:t>
            </a:r>
          </a:p>
          <a:p>
            <a:pPr marL="0" indent="0">
              <a:buNone/>
            </a:pPr>
            <a:r>
              <a:rPr lang="sv-SE" sz="1600" dirty="0"/>
              <a:t>rättigheter och varje människa under 18 år räknas</a:t>
            </a:r>
          </a:p>
          <a:p>
            <a:pPr marL="0" indent="0">
              <a:buNone/>
            </a:pPr>
            <a:r>
              <a:rPr lang="sv-SE" sz="1600" dirty="0"/>
              <a:t>som barn, om inte han eller hon blir myndig tidigare</a:t>
            </a:r>
          </a:p>
          <a:p>
            <a:pPr marL="0" indent="0">
              <a:buNone/>
            </a:pPr>
            <a:r>
              <a:rPr lang="sv-SE" sz="1600" dirty="0"/>
              <a:t>enligt den nationella lagstiftningen</a:t>
            </a:r>
            <a:r>
              <a:rPr lang="sv-SE" sz="1600" dirty="0" smtClean="0"/>
              <a:t>.</a:t>
            </a:r>
            <a:endParaRPr lang="sv-SE" sz="1600" dirty="0"/>
          </a:p>
        </p:txBody>
      </p:sp>
      <p:sp>
        <p:nvSpPr>
          <p:cNvPr id="2" name="Rubrik 1"/>
          <p:cNvSpPr>
            <a:spLocks noGrp="1"/>
          </p:cNvSpPr>
          <p:nvPr>
            <p:ph type="title"/>
          </p:nvPr>
        </p:nvSpPr>
        <p:spPr/>
        <p:txBody>
          <a:bodyPr/>
          <a:lstStyle/>
          <a:p>
            <a:r>
              <a:rPr lang="sv-SE" dirty="0" smtClean="0"/>
              <a:t>Vad är barnkonventionen?</a:t>
            </a:r>
            <a:endParaRPr lang="sv-SE" dirty="0"/>
          </a:p>
        </p:txBody>
      </p:sp>
    </p:spTree>
    <p:extLst>
      <p:ext uri="{BB962C8B-B14F-4D97-AF65-F5344CB8AC3E}">
        <p14:creationId xmlns:p14="http://schemas.microsoft.com/office/powerpoint/2010/main" val="12529903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539552" y="620688"/>
            <a:ext cx="7467600" cy="4873752"/>
          </a:xfrm>
        </p:spPr>
        <p:txBody>
          <a:bodyPr>
            <a:normAutofit lnSpcReduction="10000"/>
          </a:bodyPr>
          <a:lstStyle/>
          <a:p>
            <a:pPr marL="0" indent="0">
              <a:buNone/>
            </a:pPr>
            <a:r>
              <a:rPr lang="sv-SE" b="1" dirty="0" smtClean="0"/>
              <a:t>Varför behövs konventionen?</a:t>
            </a:r>
          </a:p>
          <a:p>
            <a:pPr marL="0" indent="0">
              <a:buNone/>
            </a:pPr>
            <a:r>
              <a:rPr lang="sv-SE" dirty="0" smtClean="0"/>
              <a:t>Historiska brott mot mänskliga rättigheter, som tillexempel förintelsen, ligger bakom uppkomsten av många konventioner om mänskliga rättigheter. Brott likt detta har visat att internationella avtal behövs för att trygga särskilda gruppers - som barnens –</a:t>
            </a:r>
          </a:p>
          <a:p>
            <a:pPr marL="0" indent="0">
              <a:buNone/>
            </a:pPr>
            <a:r>
              <a:rPr lang="sv-SE" dirty="0" smtClean="0"/>
              <a:t>ställning. Avtal tar inte automatiskt bort mänskligt lidande och garanterar inte heller lycka, men de har en positiv inverkan på särskilda gruppers ställning som</a:t>
            </a:r>
          </a:p>
          <a:p>
            <a:pPr marL="0" indent="0">
              <a:buNone/>
            </a:pPr>
            <a:r>
              <a:rPr lang="sv-SE" dirty="0" smtClean="0"/>
              <a:t>till exempel vid stiftandet av nya lagar</a:t>
            </a:r>
            <a:r>
              <a:rPr lang="sv-SE" dirty="0" smtClean="0"/>
              <a:t>.</a:t>
            </a:r>
            <a:endParaRPr lang="sv-SE" dirty="0" smtClean="0"/>
          </a:p>
        </p:txBody>
      </p:sp>
    </p:spTree>
    <p:extLst>
      <p:ext uri="{BB962C8B-B14F-4D97-AF65-F5344CB8AC3E}">
        <p14:creationId xmlns:p14="http://schemas.microsoft.com/office/powerpoint/2010/main" val="69813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395536" y="836712"/>
            <a:ext cx="7467600" cy="4873752"/>
          </a:xfrm>
        </p:spPr>
        <p:txBody>
          <a:bodyPr>
            <a:normAutofit fontScale="77500" lnSpcReduction="20000"/>
          </a:bodyPr>
          <a:lstStyle/>
          <a:p>
            <a:pPr marL="0" indent="0">
              <a:buNone/>
            </a:pPr>
            <a:r>
              <a:rPr lang="sv-SE" sz="2600" b="1" dirty="0"/>
              <a:t>Viktig nu och i framtiden</a:t>
            </a:r>
          </a:p>
          <a:p>
            <a:pPr marL="0" indent="0">
              <a:buNone/>
            </a:pPr>
            <a:r>
              <a:rPr lang="sv-SE" sz="2600" dirty="0"/>
              <a:t>Barnkonventionen har förändrat regeringars och enskilda människors attityder mot barn. Den var och är fortfarande avgörande för att alla världens barn ska</a:t>
            </a:r>
          </a:p>
          <a:p>
            <a:pPr marL="0" indent="0">
              <a:buNone/>
            </a:pPr>
            <a:r>
              <a:rPr lang="sv-SE" sz="2600" dirty="0"/>
              <a:t>erkännas som egna individer med egna rättigheter. Även om man har försökt att utforma barnets rättigheter så omfattande som möjligt i barnkonventionen</a:t>
            </a:r>
          </a:p>
          <a:p>
            <a:pPr marL="0" indent="0">
              <a:buNone/>
            </a:pPr>
            <a:r>
              <a:rPr lang="sv-SE" sz="2600" dirty="0"/>
              <a:t>så betyder det inte att den inte kan förändras. Nya problem och förändrade omständigheter kräver att barnkonventionen uppdateras och omvärderas.</a:t>
            </a:r>
          </a:p>
          <a:p>
            <a:pPr marL="0" indent="0">
              <a:buNone/>
            </a:pPr>
            <a:r>
              <a:rPr lang="sv-SE" sz="2600" dirty="0"/>
              <a:t>Det gjordes till exempel i maj 2 000 när två tilläggsprotokoll antogs: ett om barn i väpnade konflikter och ett om handel med barn, barnprostitution och</a:t>
            </a:r>
          </a:p>
          <a:p>
            <a:pPr marL="0" indent="0">
              <a:buNone/>
            </a:pPr>
            <a:r>
              <a:rPr lang="sv-SE" sz="2600" dirty="0"/>
              <a:t>barnpornografi.</a:t>
            </a:r>
          </a:p>
          <a:p>
            <a:pPr marL="0" indent="0">
              <a:buNone/>
            </a:pPr>
            <a:endParaRPr lang="sv-SE" dirty="0"/>
          </a:p>
        </p:txBody>
      </p:sp>
    </p:spTree>
    <p:extLst>
      <p:ext uri="{BB962C8B-B14F-4D97-AF65-F5344CB8AC3E}">
        <p14:creationId xmlns:p14="http://schemas.microsoft.com/office/powerpoint/2010/main" val="215814189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alleri">
  <a:themeElements>
    <a:clrScheme name="Galleri">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Galleri">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Galleri">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125</TotalTime>
  <Words>645</Words>
  <Application>Microsoft Office PowerPoint</Application>
  <PresentationFormat>Bildspel på skärmen (4:3)</PresentationFormat>
  <Paragraphs>54</Paragraphs>
  <Slides>9</Slides>
  <Notes>0</Notes>
  <HiddenSlides>0</HiddenSlides>
  <MMClips>0</MMClips>
  <ScaleCrop>false</ScaleCrop>
  <HeadingPairs>
    <vt:vector size="4" baseType="variant">
      <vt:variant>
        <vt:lpstr>Tema</vt:lpstr>
      </vt:variant>
      <vt:variant>
        <vt:i4>1</vt:i4>
      </vt:variant>
      <vt:variant>
        <vt:lpstr>Bildrubriker</vt:lpstr>
      </vt:variant>
      <vt:variant>
        <vt:i4>9</vt:i4>
      </vt:variant>
    </vt:vector>
  </HeadingPairs>
  <TitlesOfParts>
    <vt:vector size="10" baseType="lpstr">
      <vt:lpstr>Galleri</vt:lpstr>
      <vt:lpstr>Mänskliga rättigheter</vt:lpstr>
      <vt:lpstr>Barnkonventionen</vt:lpstr>
      <vt:lpstr>Hur ska vi kunna kräva respekt för våra rättigheter om vi inte vet vilka rättigheter vi har?</vt:lpstr>
      <vt:lpstr>PowerPoint-presentation</vt:lpstr>
      <vt:lpstr>Viktiga årtal</vt:lpstr>
      <vt:lpstr>PowerPoint-presentation</vt:lpstr>
      <vt:lpstr>Vad är barnkonventionen?</vt:lpstr>
      <vt:lpstr>PowerPoint-presentation</vt:lpstr>
      <vt:lpstr>PowerPoint-presentation</vt:lpstr>
    </vt:vector>
  </TitlesOfParts>
  <Company>Proaros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Viktiga årtal</dc:title>
  <dc:creator>Emilie</dc:creator>
  <cp:lastModifiedBy>Emilie</cp:lastModifiedBy>
  <cp:revision>9</cp:revision>
  <dcterms:created xsi:type="dcterms:W3CDTF">2011-10-24T13:51:47Z</dcterms:created>
  <dcterms:modified xsi:type="dcterms:W3CDTF">2011-10-25T06:11:16Z</dcterms:modified>
</cp:coreProperties>
</file>